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4" r:id="rId2"/>
    <p:sldId id="257" r:id="rId3"/>
    <p:sldId id="258" r:id="rId4"/>
    <p:sldId id="259" r:id="rId5"/>
    <p:sldId id="261" r:id="rId6"/>
    <p:sldId id="267" r:id="rId7"/>
    <p:sldId id="268" r:id="rId8"/>
    <p:sldId id="264" r:id="rId9"/>
    <p:sldId id="262" r:id="rId10"/>
    <p:sldId id="263" r:id="rId11"/>
    <p:sldId id="266" r:id="rId12"/>
    <p:sldId id="269" r:id="rId13"/>
    <p:sldId id="270" r:id="rId14"/>
    <p:sldId id="271" r:id="rId15"/>
    <p:sldId id="272" r:id="rId16"/>
    <p:sldId id="265" r:id="rId17"/>
    <p:sldId id="273" r:id="rId18"/>
    <p:sldId id="274" r:id="rId19"/>
    <p:sldId id="275" r:id="rId20"/>
    <p:sldId id="276" r:id="rId21"/>
    <p:sldId id="277" r:id="rId22"/>
    <p:sldId id="279" r:id="rId23"/>
    <p:sldId id="280" r:id="rId24"/>
    <p:sldId id="281" r:id="rId25"/>
    <p:sldId id="287" r:id="rId26"/>
    <p:sldId id="282" r:id="rId27"/>
    <p:sldId id="286" r:id="rId28"/>
    <p:sldId id="285" r:id="rId29"/>
    <p:sldId id="284" r:id="rId30"/>
    <p:sldId id="288" r:id="rId31"/>
    <p:sldId id="290" r:id="rId32"/>
    <p:sldId id="291" r:id="rId33"/>
    <p:sldId id="289" r:id="rId34"/>
    <p:sldId id="292" r:id="rId35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4F78B-6ECB-40A3-B563-1FC43181B7D0}" type="datetimeFigureOut">
              <a:rPr lang="it-IT" smtClean="0"/>
              <a:pPr/>
              <a:t>15/09/2013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BA640-0EA0-4307-9264-844E4D5DDD7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4F78B-6ECB-40A3-B563-1FC43181B7D0}" type="datetimeFigureOut">
              <a:rPr lang="it-IT" smtClean="0"/>
              <a:pPr/>
              <a:t>15/09/2013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BA640-0EA0-4307-9264-844E4D5DDD7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4F78B-6ECB-40A3-B563-1FC43181B7D0}" type="datetimeFigureOut">
              <a:rPr lang="it-IT" smtClean="0"/>
              <a:pPr/>
              <a:t>15/09/2013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BA640-0EA0-4307-9264-844E4D5DDD7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/>
          </p:nvPr>
        </p:nvSpPr>
        <p:spPr>
          <a:xfrm>
            <a:off x="457200" y="381000"/>
            <a:ext cx="8229600" cy="571500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F25246-52D0-432C-B05C-69223988111C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4F78B-6ECB-40A3-B563-1FC43181B7D0}" type="datetimeFigureOut">
              <a:rPr lang="it-IT" smtClean="0"/>
              <a:pPr/>
              <a:t>15/09/2013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BA640-0EA0-4307-9264-844E4D5DDD7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4F78B-6ECB-40A3-B563-1FC43181B7D0}" type="datetimeFigureOut">
              <a:rPr lang="it-IT" smtClean="0"/>
              <a:pPr/>
              <a:t>15/09/2013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BA640-0EA0-4307-9264-844E4D5DDD7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4F78B-6ECB-40A3-B563-1FC43181B7D0}" type="datetimeFigureOut">
              <a:rPr lang="it-IT" smtClean="0"/>
              <a:pPr/>
              <a:t>15/09/2013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BA640-0EA0-4307-9264-844E4D5DDD7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4F78B-6ECB-40A3-B563-1FC43181B7D0}" type="datetimeFigureOut">
              <a:rPr lang="it-IT" smtClean="0"/>
              <a:pPr/>
              <a:t>15/09/2013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BA640-0EA0-4307-9264-844E4D5DDD7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4F78B-6ECB-40A3-B563-1FC43181B7D0}" type="datetimeFigureOut">
              <a:rPr lang="it-IT" smtClean="0"/>
              <a:pPr/>
              <a:t>15/09/2013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BA640-0EA0-4307-9264-844E4D5DDD7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4F78B-6ECB-40A3-B563-1FC43181B7D0}" type="datetimeFigureOut">
              <a:rPr lang="it-IT" smtClean="0"/>
              <a:pPr/>
              <a:t>15/09/2013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BA640-0EA0-4307-9264-844E4D5DDD7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4F78B-6ECB-40A3-B563-1FC43181B7D0}" type="datetimeFigureOut">
              <a:rPr lang="it-IT" smtClean="0"/>
              <a:pPr/>
              <a:t>15/09/2013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BA640-0EA0-4307-9264-844E4D5DDD7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4F78B-6ECB-40A3-B563-1FC43181B7D0}" type="datetimeFigureOut">
              <a:rPr lang="it-IT" smtClean="0"/>
              <a:pPr/>
              <a:t>15/09/2013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BA640-0EA0-4307-9264-844E4D5DDD7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F4F78B-6ECB-40A3-B563-1FC43181B7D0}" type="datetimeFigureOut">
              <a:rPr lang="it-IT" smtClean="0"/>
              <a:pPr/>
              <a:t>15/09/2013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3BA640-0EA0-4307-9264-844E4D5DDD79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WRIGHT%20BROTHERS%20HAVE%20LIFT%20OFF.mp4" TargetMode="Externa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hyperlink" Target="L'arriv&#233;e%20d'un%20train%20&#224;%20La%20Ciotat%20(Lumi&#232;re,%201897).avi" TargetMode="External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it-IT" b="1" dirty="0" smtClean="0">
                <a:solidFill>
                  <a:srgbClr val="0070C0"/>
                </a:solidFill>
              </a:rPr>
              <a:t>LA SECONDA RIVOLUZIONE INDUSTRIALE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egnaposto contenuto 7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/>
          <a:lstStyle/>
          <a:p>
            <a:r>
              <a:rPr lang="it-IT" dirty="0" smtClean="0"/>
              <a:t>Centrali di questo tipo risolvevano i problemi di paesi poveri di carbone come l’Italia dove si diffusero rapidamente in Italia centrale, Piemonte e Lombardia. </a:t>
            </a:r>
          </a:p>
          <a:p>
            <a:r>
              <a:rPr lang="it-IT" dirty="0" smtClean="0"/>
              <a:t>Fornivano energia alle macchine industriali e rivoluzionarono i mezzi di trasporto elettrificando prima le tramvie urbane, poi le linee ferroviarie.</a:t>
            </a:r>
            <a:endParaRPr lang="it-IT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971550" y="6237288"/>
            <a:ext cx="71294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it-IT" b="1"/>
              <a:t>EDISON, LAMPADINA A INCANDESCENZA, 1879</a:t>
            </a:r>
          </a:p>
        </p:txBody>
      </p:sp>
      <p:pic>
        <p:nvPicPr>
          <p:cNvPr id="14339" name="Picture 5" descr="Edison_bulb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749550" y="381000"/>
            <a:ext cx="3644900" cy="57150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971550" y="6237288"/>
            <a:ext cx="71294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it-IT" b="1"/>
              <a:t>FONOGRAFO, EDISON</a:t>
            </a:r>
          </a:p>
        </p:txBody>
      </p:sp>
      <p:pic>
        <p:nvPicPr>
          <p:cNvPr id="20483" name="Picture 5" descr="fonografo edison 1878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7200" y="496888"/>
            <a:ext cx="8229600" cy="548322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971550" y="6237288"/>
            <a:ext cx="71294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it-IT" b="1"/>
              <a:t>GRAMMOFONO</a:t>
            </a:r>
          </a:p>
        </p:txBody>
      </p:sp>
      <p:pic>
        <p:nvPicPr>
          <p:cNvPr id="21507" name="Picture 5" descr="grammofono victor V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347913" y="381000"/>
            <a:ext cx="4446587" cy="57150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2"/>
          <p:cNvSpPr txBox="1">
            <a:spLocks noChangeArrowheads="1"/>
          </p:cNvSpPr>
          <p:nvPr/>
        </p:nvSpPr>
        <p:spPr bwMode="auto">
          <a:xfrm>
            <a:off x="971550" y="6237288"/>
            <a:ext cx="71294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it-IT" b="1"/>
              <a:t>FERRO DA STIRO ELETTRICO</a:t>
            </a:r>
          </a:p>
        </p:txBody>
      </p:sp>
      <p:pic>
        <p:nvPicPr>
          <p:cNvPr id="39941" name="Picture 5" descr="ferro da stiro elettrico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42988" y="549275"/>
            <a:ext cx="7056437" cy="5211763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99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971550" y="6237288"/>
            <a:ext cx="71294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it-IT" b="1"/>
              <a:t>MACCHINA DA SCRIVERE, 1889</a:t>
            </a:r>
          </a:p>
        </p:txBody>
      </p:sp>
      <p:pic>
        <p:nvPicPr>
          <p:cNvPr id="24579" name="Picture 5" descr="800px-Smith_Premier_Typewriter - 1889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62000" y="381000"/>
            <a:ext cx="7620000" cy="57150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b="1" dirty="0" smtClean="0">
                <a:solidFill>
                  <a:srgbClr val="FF0000"/>
                </a:solidFill>
              </a:rPr>
              <a:t>IL PETROLIO: un’altra fonte di energia per l’industria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5" name="Segnaposto contenuto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it-IT" dirty="0" smtClean="0"/>
              <a:t>Intorno al 1880 iniziò in Russia e negli USA l’estrazione del </a:t>
            </a:r>
            <a:r>
              <a:rPr lang="it-IT" b="1" dirty="0" smtClean="0">
                <a:solidFill>
                  <a:srgbClr val="FF0000"/>
                </a:solidFill>
              </a:rPr>
              <a:t>PETROLIO</a:t>
            </a:r>
            <a:r>
              <a:rPr lang="it-IT" dirty="0" smtClean="0"/>
              <a:t>, il combustibile che sostituirà il carbone come fonte di energia.</a:t>
            </a:r>
          </a:p>
          <a:p>
            <a:r>
              <a:rPr lang="it-IT" dirty="0" smtClean="0"/>
              <a:t>La </a:t>
            </a:r>
            <a:r>
              <a:rPr lang="it-IT" b="1" dirty="0" smtClean="0">
                <a:solidFill>
                  <a:srgbClr val="FF0000"/>
                </a:solidFill>
              </a:rPr>
              <a:t>BENZINA</a:t>
            </a:r>
            <a:r>
              <a:rPr lang="it-IT" dirty="0" smtClean="0"/>
              <a:t>, suo derivato, permise lo sviluppo del </a:t>
            </a:r>
            <a:r>
              <a:rPr lang="it-IT" b="1" i="1" dirty="0" smtClean="0">
                <a:solidFill>
                  <a:srgbClr val="FF0000"/>
                </a:solidFill>
              </a:rPr>
              <a:t>motore a scoppio </a:t>
            </a:r>
            <a:r>
              <a:rPr lang="it-IT" dirty="0" smtClean="0"/>
              <a:t>che nel 1885 azionò la prima automobile (aveva solo tre ruote) costruita in Germania da </a:t>
            </a:r>
            <a:r>
              <a:rPr lang="it-IT" b="1" dirty="0" smtClean="0"/>
              <a:t>P. F. </a:t>
            </a:r>
            <a:r>
              <a:rPr lang="it-IT" b="1" dirty="0" err="1" smtClean="0"/>
              <a:t>Benz</a:t>
            </a:r>
            <a:r>
              <a:rPr lang="it-IT" b="1" dirty="0" smtClean="0"/>
              <a:t>.</a:t>
            </a:r>
          </a:p>
          <a:p>
            <a:r>
              <a:rPr lang="it-IT" b="1" dirty="0" smtClean="0"/>
              <a:t>R. Diesel </a:t>
            </a:r>
            <a:r>
              <a:rPr lang="it-IT" dirty="0" smtClean="0"/>
              <a:t>metteva a punto il </a:t>
            </a:r>
            <a:r>
              <a:rPr lang="it-IT" b="1" i="1" dirty="0" smtClean="0">
                <a:solidFill>
                  <a:srgbClr val="FF0000"/>
                </a:solidFill>
              </a:rPr>
              <a:t>motore a gasolio</a:t>
            </a:r>
          </a:p>
          <a:p>
            <a:r>
              <a:rPr lang="it-IT" smtClean="0"/>
              <a:t>Grazie al motore a scoppio, i </a:t>
            </a:r>
            <a:r>
              <a:rPr lang="it-IT" b="1" smtClean="0"/>
              <a:t>fratelli Wright </a:t>
            </a:r>
            <a:r>
              <a:rPr lang="it-IT" smtClean="0"/>
              <a:t>riuscirono a far decollare il </a:t>
            </a:r>
            <a:r>
              <a:rPr lang="it-IT" b="1" i="1" smtClean="0">
                <a:solidFill>
                  <a:srgbClr val="FF0000"/>
                </a:solidFill>
              </a:rPr>
              <a:t>primo aereo</a:t>
            </a:r>
            <a:endParaRPr lang="it-IT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971550" y="6237288"/>
            <a:ext cx="71294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it-IT" b="1"/>
              <a:t>BENZ VELOCIPED, 1886</a:t>
            </a:r>
          </a:p>
        </p:txBody>
      </p:sp>
      <p:pic>
        <p:nvPicPr>
          <p:cNvPr id="27651" name="Picture 5" descr="677px-Benz-1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476375" y="500063"/>
            <a:ext cx="6191250" cy="547687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2"/>
          <p:cNvSpPr txBox="1">
            <a:spLocks noChangeArrowheads="1"/>
          </p:cNvSpPr>
          <p:nvPr/>
        </p:nvSpPr>
        <p:spPr bwMode="auto">
          <a:xfrm>
            <a:off x="971550" y="6237288"/>
            <a:ext cx="71294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it-IT" b="1"/>
              <a:t>BENZ VELOCIPED, 1898</a:t>
            </a:r>
          </a:p>
        </p:txBody>
      </p:sp>
      <p:pic>
        <p:nvPicPr>
          <p:cNvPr id="28675" name="Picture 5" descr="747px-Benz-velo 1898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55700" y="500063"/>
            <a:ext cx="6831013" cy="547687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9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2"/>
          <p:cNvSpPr txBox="1">
            <a:spLocks noChangeArrowheads="1"/>
          </p:cNvSpPr>
          <p:nvPr/>
        </p:nvSpPr>
        <p:spPr bwMode="auto">
          <a:xfrm>
            <a:off x="971550" y="6237288"/>
            <a:ext cx="71294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it-IT" b="1"/>
              <a:t>FORD T</a:t>
            </a:r>
          </a:p>
        </p:txBody>
      </p:sp>
      <p:pic>
        <p:nvPicPr>
          <p:cNvPr id="29699" name="Picture 7" descr="ford T 01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62000" y="381000"/>
            <a:ext cx="7620000" cy="57150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it-IT" b="1" dirty="0" smtClean="0">
                <a:solidFill>
                  <a:srgbClr val="FF0000"/>
                </a:solidFill>
              </a:rPr>
              <a:t>1870: ha inizio la </a:t>
            </a:r>
            <a:r>
              <a:rPr lang="it-IT" b="1" dirty="0">
                <a:solidFill>
                  <a:srgbClr val="FF0000"/>
                </a:solidFill>
              </a:rPr>
              <a:t>s</a:t>
            </a:r>
            <a:r>
              <a:rPr lang="it-IT" b="1" dirty="0" smtClean="0">
                <a:solidFill>
                  <a:srgbClr val="FF0000"/>
                </a:solidFill>
              </a:rPr>
              <a:t>econda </a:t>
            </a:r>
            <a:r>
              <a:rPr lang="it-IT" b="1" dirty="0">
                <a:solidFill>
                  <a:srgbClr val="FF0000"/>
                </a:solidFill>
              </a:rPr>
              <a:t>r</a:t>
            </a:r>
            <a:r>
              <a:rPr lang="it-IT" b="1" dirty="0" smtClean="0">
                <a:solidFill>
                  <a:srgbClr val="FF0000"/>
                </a:solidFill>
              </a:rPr>
              <a:t>ivoluzione industriale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849291"/>
          </a:xfrm>
        </p:spPr>
        <p:txBody>
          <a:bodyPr/>
          <a:lstStyle/>
          <a:p>
            <a:r>
              <a:rPr lang="it-IT" dirty="0" smtClean="0"/>
              <a:t>La seconda rivoluzione industriale rappresentò la seconda fase dello sviluppo dell’industria basata sulle macchine ed ebbe una serie di caratteristiche che la distinsero nettamente dalla Prima</a:t>
            </a:r>
            <a:endParaRPr lang="it-IT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2"/>
          <p:cNvSpPr txBox="1">
            <a:spLocks noChangeArrowheads="1"/>
          </p:cNvSpPr>
          <p:nvPr/>
        </p:nvSpPr>
        <p:spPr bwMode="auto">
          <a:xfrm>
            <a:off x="971550" y="6237288"/>
            <a:ext cx="71294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it-IT" b="1"/>
              <a:t>FORD T</a:t>
            </a:r>
          </a:p>
        </p:txBody>
      </p:sp>
      <p:pic>
        <p:nvPicPr>
          <p:cNvPr id="31747" name="Picture 5" descr="ford T 03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62000" y="381000"/>
            <a:ext cx="7620000" cy="57150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2"/>
          <p:cNvSpPr txBox="1">
            <a:spLocks noChangeArrowheads="1"/>
          </p:cNvSpPr>
          <p:nvPr/>
        </p:nvSpPr>
        <p:spPr bwMode="auto">
          <a:xfrm>
            <a:off x="971550" y="6237288"/>
            <a:ext cx="71294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it-IT" b="1"/>
              <a:t>I FRATELLI WRIGHT</a:t>
            </a:r>
          </a:p>
        </p:txBody>
      </p:sp>
      <p:pic>
        <p:nvPicPr>
          <p:cNvPr id="40967" name="Picture 7" descr="1903-flight-wright-airplane">
            <a:hlinkClick r:id="rId2" action="ppaction://hlinkfile"/>
          </p:cNvPr>
          <p:cNvPicPr>
            <a:picLocks noGrp="1" noChangeAspect="1" noChangeArrowheads="1"/>
          </p:cNvPicPr>
          <p:nvPr>
            <p:ph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755650" y="555625"/>
            <a:ext cx="7777163" cy="546735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9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09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it-IT" b="1" dirty="0" smtClean="0"/>
              <a:t>Viene creato l’</a:t>
            </a:r>
            <a:r>
              <a:rPr lang="it-IT" b="1" dirty="0" smtClean="0">
                <a:solidFill>
                  <a:srgbClr val="FF0000"/>
                </a:solidFill>
              </a:rPr>
              <a:t>acciaio</a:t>
            </a:r>
            <a:r>
              <a:rPr lang="it-IT" b="1" dirty="0" smtClean="0"/>
              <a:t>, il metallo perfetto</a:t>
            </a: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ACCIAIO: è una lega di ferro e carbonio.</a:t>
            </a:r>
          </a:p>
          <a:p>
            <a:r>
              <a:rPr lang="it-IT" dirty="0" smtClean="0"/>
              <a:t>Ha doti di leggerezza, elasticità e robustezza tali da essere chiamato il “metallo perfetto”.</a:t>
            </a:r>
          </a:p>
          <a:p>
            <a:r>
              <a:rPr lang="it-IT" dirty="0" smtClean="0"/>
              <a:t>La sua produzione era economica per cui fu impiegato subito su larghissima scala e divenne il simbolo della seconda rivoluzione industriale</a:t>
            </a:r>
          </a:p>
          <a:p>
            <a:endParaRPr lang="it-IT" dirty="0" smtClean="0"/>
          </a:p>
          <a:p>
            <a:endParaRPr lang="it-IT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UTILIZZO DELL’ACCIAIO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it-IT" dirty="0" smtClean="0"/>
              <a:t>Fu usato per le </a:t>
            </a:r>
            <a:r>
              <a:rPr lang="it-IT" b="1" dirty="0" smtClean="0">
                <a:solidFill>
                  <a:srgbClr val="FF0000"/>
                </a:solidFill>
              </a:rPr>
              <a:t>rotaie delle ferrovie </a:t>
            </a:r>
            <a:r>
              <a:rPr lang="it-IT" dirty="0" smtClean="0"/>
              <a:t>(essendo elastico sopportava il freddo e il caldo meglio del ferro)</a:t>
            </a:r>
          </a:p>
          <a:p>
            <a:r>
              <a:rPr lang="it-IT" dirty="0" smtClean="0"/>
              <a:t>Per le </a:t>
            </a:r>
            <a:r>
              <a:rPr lang="it-IT" b="1" dirty="0" smtClean="0">
                <a:solidFill>
                  <a:srgbClr val="FF0000"/>
                </a:solidFill>
              </a:rPr>
              <a:t>fiancate corazzate delle navi da guerra</a:t>
            </a:r>
          </a:p>
          <a:p>
            <a:r>
              <a:rPr lang="it-IT" dirty="0" smtClean="0"/>
              <a:t>Per gli </a:t>
            </a:r>
            <a:r>
              <a:rPr lang="it-IT" b="1" dirty="0" smtClean="0">
                <a:solidFill>
                  <a:srgbClr val="FF0000"/>
                </a:solidFill>
              </a:rPr>
              <a:t>utensili domestici</a:t>
            </a:r>
          </a:p>
          <a:p>
            <a:r>
              <a:rPr lang="it-IT" dirty="0" smtClean="0"/>
              <a:t>Per le </a:t>
            </a:r>
            <a:r>
              <a:rPr lang="it-IT" b="1" dirty="0" smtClean="0">
                <a:solidFill>
                  <a:srgbClr val="FF0000"/>
                </a:solidFill>
              </a:rPr>
              <a:t>macchine industriali </a:t>
            </a:r>
            <a:r>
              <a:rPr lang="it-IT" dirty="0" smtClean="0"/>
              <a:t>che divennero più leggere e potenti</a:t>
            </a:r>
          </a:p>
          <a:p>
            <a:r>
              <a:rPr lang="it-IT" dirty="0" smtClean="0"/>
              <a:t>Permise un nuovo poderoso sviluppo dell’</a:t>
            </a:r>
            <a:r>
              <a:rPr lang="it-IT" b="1" dirty="0" smtClean="0">
                <a:solidFill>
                  <a:srgbClr val="FF0000"/>
                </a:solidFill>
              </a:rPr>
              <a:t>edilizia </a:t>
            </a:r>
            <a:r>
              <a:rPr lang="it-IT" dirty="0" smtClean="0">
                <a:solidFill>
                  <a:srgbClr val="FF0000"/>
                </a:solidFill>
              </a:rPr>
              <a:t>civile</a:t>
            </a:r>
            <a:r>
              <a:rPr lang="it-IT" dirty="0" smtClean="0"/>
              <a:t> (ponti (es. Brooklyn, NY, 1883), edifici) </a:t>
            </a:r>
          </a:p>
          <a:p>
            <a:endParaRPr lang="it-IT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971550" y="6237288"/>
            <a:ext cx="71294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it-IT" b="1"/>
              <a:t>TOUR EIFFEL, 1889</a:t>
            </a:r>
          </a:p>
        </p:txBody>
      </p:sp>
      <p:pic>
        <p:nvPicPr>
          <p:cNvPr id="7171" name="Picture 5" descr="Tour eiffel 10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9750" y="333375"/>
            <a:ext cx="7920038" cy="5938838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2"/>
          <p:cNvSpPr txBox="1">
            <a:spLocks noChangeArrowheads="1"/>
          </p:cNvSpPr>
          <p:nvPr/>
        </p:nvSpPr>
        <p:spPr bwMode="auto">
          <a:xfrm>
            <a:off x="971550" y="6237288"/>
            <a:ext cx="71294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/>
              <a:t>CALCESTRUZZO ARMATO</a:t>
            </a:r>
            <a:endParaRPr lang="it-IT" b="1"/>
          </a:p>
        </p:txBody>
      </p:sp>
      <p:pic>
        <p:nvPicPr>
          <p:cNvPr id="37893" name="Picture 5" descr="426-perforazione-cemento-armato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00113" y="333375"/>
            <a:ext cx="7416800" cy="55626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7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78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971550" y="6237288"/>
            <a:ext cx="71294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/>
              <a:t>Home Insurance Building – chicago, 1885, 12 piani</a:t>
            </a:r>
            <a:endParaRPr lang="it-IT" b="1"/>
          </a:p>
        </p:txBody>
      </p:sp>
      <p:pic>
        <p:nvPicPr>
          <p:cNvPr id="8195" name="Picture 5" descr="Home_Insurance_Building - chicago 1885, 12 piani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30475" y="188913"/>
            <a:ext cx="3951288" cy="5903912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971550" y="6237288"/>
            <a:ext cx="71294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it-IT" b="1"/>
              <a:t>EMPIRE STATE BUILDING, New York, 1931, 380 mt</a:t>
            </a:r>
          </a:p>
        </p:txBody>
      </p:sp>
      <p:pic>
        <p:nvPicPr>
          <p:cNvPr id="10243" name="Picture 5" descr="Empire_state_building - 1931 - 380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428875" y="381000"/>
            <a:ext cx="4286250" cy="57150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971550" y="6237288"/>
            <a:ext cx="71294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it-IT" b="1"/>
              <a:t>NEW YORK, 1932</a:t>
            </a:r>
          </a:p>
        </p:txBody>
      </p:sp>
      <p:pic>
        <p:nvPicPr>
          <p:cNvPr id="12291" name="Picture 5" descr="800px-New_York_City_Midtown_from_Rockefeller_Center_NIH - 1932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5288" y="447675"/>
            <a:ext cx="8353425" cy="5580063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/>
              <a:t>Dalla fotografia al cinematografo</a:t>
            </a: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it-IT" dirty="0" smtClean="0"/>
              <a:t>1826 </a:t>
            </a:r>
            <a:r>
              <a:rPr lang="it-IT" b="1" dirty="0" smtClean="0">
                <a:solidFill>
                  <a:srgbClr val="FF0000"/>
                </a:solidFill>
              </a:rPr>
              <a:t>prima fotografia della storia </a:t>
            </a:r>
            <a:r>
              <a:rPr lang="it-IT" dirty="0" smtClean="0"/>
              <a:t>realizzata fissando un’immagine su una pellicola trattata con cloruro d’argento con una posa di otto ore!</a:t>
            </a:r>
          </a:p>
          <a:p>
            <a:r>
              <a:rPr lang="it-IT" dirty="0" smtClean="0"/>
              <a:t>Da allora la tecnica fotografica aveva fatto passi da gigante (farsi fotografare era diventata una vera mania)</a:t>
            </a:r>
          </a:p>
          <a:p>
            <a:r>
              <a:rPr lang="it-IT" dirty="0" smtClean="0"/>
              <a:t>Non fu difficile passare dalla fotografia alla pellicola cinematografica</a:t>
            </a:r>
          </a:p>
          <a:p>
            <a:r>
              <a:rPr lang="it-IT" dirty="0" smtClean="0"/>
              <a:t>I </a:t>
            </a:r>
            <a:r>
              <a:rPr lang="it-IT" b="1" dirty="0" smtClean="0">
                <a:solidFill>
                  <a:srgbClr val="FF0000"/>
                </a:solidFill>
              </a:rPr>
              <a:t>fratelli Lumière </a:t>
            </a:r>
            <a:r>
              <a:rPr lang="it-IT" dirty="0" smtClean="0"/>
              <a:t>produssero nel 1895 il primo film</a:t>
            </a:r>
            <a:endParaRPr lang="it-IT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t-IT" sz="2800" b="1" dirty="0" smtClean="0">
                <a:solidFill>
                  <a:srgbClr val="0070C0"/>
                </a:solidFill>
              </a:rPr>
              <a:t>CARATTERISTICHE DELLA SECONDA RIVOLUZIONE INDUSTRIALE RISPETTO ALLA PRIMA</a:t>
            </a:r>
            <a:endParaRPr lang="it-IT" sz="2800" b="1" dirty="0">
              <a:solidFill>
                <a:srgbClr val="0070C0"/>
              </a:solidFill>
            </a:endParaRPr>
          </a:p>
        </p:txBody>
      </p:sp>
      <p:graphicFrame>
        <p:nvGraphicFramePr>
          <p:cNvPr id="5" name="Segnaposto contenuto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811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9600"/>
              </a:tblGrid>
              <a:tr h="646099">
                <a:tc>
                  <a:txBody>
                    <a:bodyPr/>
                    <a:lstStyle/>
                    <a:p>
                      <a:r>
                        <a:rPr lang="it-IT" sz="2400" dirty="0" smtClean="0"/>
                        <a:t>Vide</a:t>
                      </a:r>
                      <a:r>
                        <a:rPr lang="it-IT" sz="2400" baseline="0" dirty="0" smtClean="0"/>
                        <a:t> la fine del primato dell’Inghilterra</a:t>
                      </a:r>
                    </a:p>
                  </a:txBody>
                  <a:tcPr/>
                </a:tc>
              </a:tr>
              <a:tr h="646099">
                <a:tc>
                  <a:txBody>
                    <a:bodyPr/>
                    <a:lstStyle/>
                    <a:p>
                      <a:r>
                        <a:rPr lang="it-IT" sz="2400" dirty="0" smtClean="0"/>
                        <a:t>Segnò l’ascesa della Germania e degli Stati Uniti</a:t>
                      </a:r>
                      <a:endParaRPr lang="it-IT" sz="2400" dirty="0"/>
                    </a:p>
                  </a:txBody>
                  <a:tcPr/>
                </a:tc>
              </a:tr>
              <a:tr h="646099">
                <a:tc>
                  <a:txBody>
                    <a:bodyPr/>
                    <a:lstStyle/>
                    <a:p>
                      <a:r>
                        <a:rPr lang="it-IT" sz="2400" dirty="0" smtClean="0"/>
                        <a:t>Si basò su due nuove fonti di energia: l’elettricità</a:t>
                      </a:r>
                      <a:r>
                        <a:rPr lang="it-IT" sz="2400" baseline="0" dirty="0" smtClean="0"/>
                        <a:t> e il petrolio</a:t>
                      </a:r>
                      <a:endParaRPr lang="it-IT" sz="2400" dirty="0"/>
                    </a:p>
                  </a:txBody>
                  <a:tcPr/>
                </a:tc>
              </a:tr>
              <a:tr h="2196734">
                <a:tc>
                  <a:txBody>
                    <a:bodyPr/>
                    <a:lstStyle/>
                    <a:p>
                      <a:r>
                        <a:rPr lang="it-IT" sz="2400" dirty="0" smtClean="0"/>
                        <a:t>La prima rivoluzione industriale aveva agito </a:t>
                      </a:r>
                      <a:r>
                        <a:rPr lang="it-IT" sz="2400" baseline="0" dirty="0" smtClean="0"/>
                        <a:t> in particolare sulla produzione tessile, la seconda, a seguito di grandi scoperte di portata storica, creò una quantità di oggetti e ritrovati che entrarono nelle famiglie e ne trasformarono la vita quotidiana.</a:t>
                      </a:r>
                      <a:endParaRPr lang="it-IT" sz="2400" dirty="0"/>
                    </a:p>
                  </a:txBody>
                  <a:tcPr/>
                </a:tc>
              </a:tr>
              <a:tr h="646099">
                <a:tc>
                  <a:txBody>
                    <a:bodyPr/>
                    <a:lstStyle/>
                    <a:p>
                      <a:r>
                        <a:rPr lang="it-IT" sz="2400" dirty="0" smtClean="0"/>
                        <a:t>Cominciò nel 1870 e proseguì fino al 1945</a:t>
                      </a:r>
                      <a:endParaRPr lang="it-IT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971550" y="6237288"/>
            <a:ext cx="71294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it-IT" b="1"/>
              <a:t>CINEMA, FRATELLI LUMI</a:t>
            </a:r>
            <a:r>
              <a:rPr lang="en-US" b="1">
                <a:cs typeface="Tahoma" pitchFamily="34" charset="0"/>
              </a:rPr>
              <a:t>È</a:t>
            </a:r>
            <a:r>
              <a:rPr lang="it-IT" b="1"/>
              <a:t>RE, 1895</a:t>
            </a:r>
          </a:p>
        </p:txBody>
      </p:sp>
      <p:pic>
        <p:nvPicPr>
          <p:cNvPr id="23555" name="Picture 7" descr="arrivo treno">
            <a:hlinkClick r:id="rId2" action="ppaction://hlinkfile"/>
          </p:cNvPr>
          <p:cNvPicPr>
            <a:picLocks noGrp="1" noChangeAspect="1" noChangeArrowheads="1"/>
          </p:cNvPicPr>
          <p:nvPr>
            <p:ph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920750" y="647700"/>
            <a:ext cx="7302500" cy="51816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it-IT" b="1" dirty="0" smtClean="0"/>
              <a:t>Grazie alla chimica nasce la medicina moderna</a:t>
            </a:r>
            <a:endParaRPr lang="it-IT" b="1" dirty="0"/>
          </a:p>
        </p:txBody>
      </p:sp>
      <p:sp>
        <p:nvSpPr>
          <p:cNvPr id="4" name="Segnaposto contenuto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it-IT" dirty="0" smtClean="0"/>
              <a:t>Tra il 1882 e il 1884, R. Koch individuò i bacilli della tubercolosi e del colera</a:t>
            </a:r>
          </a:p>
          <a:p>
            <a:r>
              <a:rPr lang="it-IT" dirty="0" smtClean="0"/>
              <a:t>Nel 1885 il medico francese L. Pasteur scoprì il vaccino contro la rabbia provocata dai morsi dei cani e delle volpi.</a:t>
            </a:r>
          </a:p>
          <a:p>
            <a:r>
              <a:rPr lang="it-IT" dirty="0" smtClean="0"/>
              <a:t>Il successo delle vaccinazioni di Pasteur ebbe il merito di favorire anche il vaccino contro il vaiolo scoperto da E. Jenner nel 1794 (diffidenza medici e famiglie)</a:t>
            </a:r>
          </a:p>
          <a:p>
            <a:endParaRPr lang="it-IT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contenuto 5"/>
          <p:cNvSpPr>
            <a:spLocks noGrp="1"/>
          </p:cNvSpPr>
          <p:nvPr>
            <p:ph/>
          </p:nvPr>
        </p:nvSpPr>
        <p:spPr/>
        <p:txBody>
          <a:bodyPr>
            <a:normAutofit fontScale="85000" lnSpcReduction="10000"/>
          </a:bodyPr>
          <a:lstStyle/>
          <a:p>
            <a:r>
              <a:rPr lang="it-IT" dirty="0" smtClean="0"/>
              <a:t>Al fine di alleviare le sofferenze umane, sono importanti le scoperte nel </a:t>
            </a:r>
            <a:r>
              <a:rPr lang="it-IT" b="1" dirty="0" smtClean="0">
                <a:solidFill>
                  <a:srgbClr val="FF0000"/>
                </a:solidFill>
              </a:rPr>
              <a:t>campo dei farmaci </a:t>
            </a:r>
            <a:r>
              <a:rPr lang="it-IT" dirty="0" smtClean="0"/>
              <a:t>avvenute grazie ai progressi della chimica:</a:t>
            </a:r>
          </a:p>
          <a:p>
            <a:r>
              <a:rPr lang="it-IT" dirty="0" smtClean="0"/>
              <a:t>Scoperta degli effetti calmanti dell’</a:t>
            </a:r>
            <a:r>
              <a:rPr lang="it-IT" b="1" dirty="0" smtClean="0">
                <a:solidFill>
                  <a:srgbClr val="FF0000"/>
                </a:solidFill>
              </a:rPr>
              <a:t>etere</a:t>
            </a:r>
            <a:r>
              <a:rPr lang="it-IT" dirty="0" smtClean="0"/>
              <a:t> sul sistema nervoso fu applicata all’anestesia chirurgica.</a:t>
            </a:r>
          </a:p>
          <a:p>
            <a:r>
              <a:rPr lang="it-IT" dirty="0" smtClean="0"/>
              <a:t>Fu sintetizzato il </a:t>
            </a:r>
            <a:r>
              <a:rPr lang="it-IT" b="1" dirty="0" smtClean="0">
                <a:solidFill>
                  <a:srgbClr val="FF0000"/>
                </a:solidFill>
              </a:rPr>
              <a:t>bromuro</a:t>
            </a:r>
            <a:r>
              <a:rPr lang="it-IT" dirty="0" smtClean="0"/>
              <a:t>, una sostanza usata come calmante in una serie di malattie nervose (scoperta di altissimo valore sociale)</a:t>
            </a:r>
          </a:p>
          <a:p>
            <a:r>
              <a:rPr lang="it-IT" dirty="0" smtClean="0"/>
              <a:t>1875 si cominciò ad utilizzare l’</a:t>
            </a:r>
            <a:r>
              <a:rPr lang="it-IT" b="1" dirty="0" smtClean="0">
                <a:solidFill>
                  <a:srgbClr val="FF0000"/>
                </a:solidFill>
              </a:rPr>
              <a:t>aspirina</a:t>
            </a:r>
            <a:r>
              <a:rPr lang="it-IT" dirty="0" smtClean="0"/>
              <a:t> in funzione antifebbrile</a:t>
            </a:r>
          </a:p>
          <a:p>
            <a:r>
              <a:rPr lang="it-IT" dirty="0" smtClean="0"/>
              <a:t>Scoperta del Ddt, un potente insetticida, consentì progressi nella lotta contro le zanzare portatrici di malaria (metà ‘900 fu però proibito perché altamente tossico)</a:t>
            </a:r>
            <a:endParaRPr lang="it-IT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971550" y="6237288"/>
            <a:ext cx="71294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it-IT" b="1"/>
              <a:t>PUBBLICIT</a:t>
            </a:r>
            <a:r>
              <a:rPr lang="en-US" b="1">
                <a:cs typeface="Tahoma" pitchFamily="34" charset="0"/>
              </a:rPr>
              <a:t>À ASPIRINA</a:t>
            </a:r>
            <a:r>
              <a:rPr lang="it-IT" b="1"/>
              <a:t>, INIZIO ‘900</a:t>
            </a:r>
          </a:p>
        </p:txBody>
      </p:sp>
      <p:pic>
        <p:nvPicPr>
          <p:cNvPr id="25603" name="Picture 5" descr="526px-Bayer_Aspirin_ad,_NYT,_February_19,_1917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066925" y="385763"/>
            <a:ext cx="5010150" cy="570547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it-IT" b="1" dirty="0" smtClean="0"/>
              <a:t>La chimica al servizio dell’industria alimentare</a:t>
            </a:r>
            <a:endParaRPr lang="it-IT" b="1" dirty="0"/>
          </a:p>
        </p:txBody>
      </p:sp>
      <p:sp>
        <p:nvSpPr>
          <p:cNvPr id="4" name="Segnaposto contenuto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it-IT" dirty="0" smtClean="0"/>
              <a:t>Le ricerche sui processi di congelamento vennero applicati su larga scala alle carni bovine e successivamente alle verdure</a:t>
            </a:r>
          </a:p>
          <a:p>
            <a:r>
              <a:rPr lang="it-IT" dirty="0" smtClean="0"/>
              <a:t>Fu inventato l’inscatolamento dei cibi come la carne o frutta e verdura chiuse in scatole di latta a chiusura ermetica</a:t>
            </a:r>
          </a:p>
          <a:p>
            <a:r>
              <a:rPr lang="it-IT" dirty="0" smtClean="0"/>
              <a:t>Gli Stati Uniti si impadronirono di questa tecnica e divennero i maggiori esportatori di scatolame (carne dai </a:t>
            </a:r>
            <a:r>
              <a:rPr lang="it-IT" dirty="0" err="1" smtClean="0"/>
              <a:t>ranches</a:t>
            </a:r>
            <a:r>
              <a:rPr lang="it-IT" dirty="0" smtClean="0"/>
              <a:t> del Texas, macellata a Chicago)</a:t>
            </a:r>
          </a:p>
          <a:p>
            <a:r>
              <a:rPr lang="it-IT" dirty="0" smtClean="0"/>
              <a:t>Italia cominciò ad esportare pesche sciroppate, pomodori, piselli, fagioli </a:t>
            </a:r>
            <a:r>
              <a:rPr lang="it-IT" smtClean="0"/>
              <a:t>in scatola.</a:t>
            </a:r>
            <a:endParaRPr lang="it-IT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>
            <a:normAutofit fontScale="90000"/>
          </a:bodyPr>
          <a:lstStyle/>
          <a:p>
            <a:r>
              <a:rPr lang="it-IT" b="1" dirty="0" smtClean="0"/>
              <a:t>La seconda rivoluzione industriale ha come perno</a:t>
            </a:r>
            <a:r>
              <a:rPr lang="it-IT" b="1" i="1" dirty="0" smtClean="0">
                <a:solidFill>
                  <a:srgbClr val="FF0000"/>
                </a:solidFill>
              </a:rPr>
              <a:t> l’elettricità</a:t>
            </a:r>
            <a:endParaRPr lang="it-IT" b="1" i="1" dirty="0">
              <a:solidFill>
                <a:srgbClr val="FF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it-IT" dirty="0" smtClean="0"/>
              <a:t>Elettricità scoperta a fine 1700, quando </a:t>
            </a:r>
            <a:r>
              <a:rPr lang="it-IT" b="1" dirty="0" smtClean="0"/>
              <a:t>A. VOLTA </a:t>
            </a:r>
            <a:r>
              <a:rPr lang="it-IT" dirty="0" smtClean="0"/>
              <a:t>aveva inventato una pila che produceva corrente. </a:t>
            </a:r>
          </a:p>
          <a:p>
            <a:r>
              <a:rPr lang="it-IT" dirty="0" smtClean="0"/>
              <a:t>Poté essere applicata all’industria solo a partire dal 1860, anno in cui </a:t>
            </a:r>
            <a:r>
              <a:rPr lang="it-IT" b="1" dirty="0" smtClean="0"/>
              <a:t>PACINOTTI  </a:t>
            </a:r>
            <a:r>
              <a:rPr lang="it-IT" dirty="0" smtClean="0"/>
              <a:t>inventò la dinamo.</a:t>
            </a:r>
            <a:endParaRPr lang="it-IT" dirty="0"/>
          </a:p>
        </p:txBody>
      </p:sp>
      <p:pic>
        <p:nvPicPr>
          <p:cNvPr id="5" name="Segnaposto contenuto 4" descr="pila-voltaica-di-alessandro-volta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736422" y="1600200"/>
            <a:ext cx="3862155" cy="4525963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A. PACINOTTI, la dinamo	</a:t>
            </a:r>
            <a:endParaRPr lang="it-IT" dirty="0"/>
          </a:p>
        </p:txBody>
      </p:sp>
      <p:pic>
        <p:nvPicPr>
          <p:cNvPr id="7" name="Segnaposto contenuto 6" descr="dinamo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2423827"/>
            <a:ext cx="3826768" cy="3453383"/>
          </a:xfrm>
        </p:spPr>
      </p:pic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427984" y="620688"/>
            <a:ext cx="4041775" cy="1512168"/>
          </a:xfrm>
        </p:spPr>
        <p:txBody>
          <a:bodyPr>
            <a:normAutofit fontScale="85000" lnSpcReduction="20000"/>
          </a:bodyPr>
          <a:lstStyle/>
          <a:p>
            <a:r>
              <a:rPr lang="it-IT" dirty="0" smtClean="0"/>
              <a:t>L’elettricità permise a breve distanza l’invenzione del telefono, ideato dall’italiano</a:t>
            </a:r>
          </a:p>
          <a:p>
            <a:r>
              <a:rPr lang="it-IT" dirty="0" smtClean="0"/>
              <a:t>A. MEUCCI nel 1871 (l’americano Bell gli rubò però il brevetto!!!)</a:t>
            </a:r>
            <a:endParaRPr lang="it-IT" dirty="0"/>
          </a:p>
        </p:txBody>
      </p:sp>
      <p:pic>
        <p:nvPicPr>
          <p:cNvPr id="8" name="Segnaposto contenuto 7" descr="telefono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5796136" y="2708920"/>
            <a:ext cx="2520280" cy="2686695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2"/>
          <p:cNvSpPr txBox="1">
            <a:spLocks noChangeArrowheads="1"/>
          </p:cNvSpPr>
          <p:nvPr/>
        </p:nvSpPr>
        <p:spPr bwMode="auto">
          <a:xfrm>
            <a:off x="971550" y="6237288"/>
            <a:ext cx="71294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it-IT" b="1"/>
              <a:t>DINAMO</a:t>
            </a:r>
          </a:p>
        </p:txBody>
      </p:sp>
      <p:pic>
        <p:nvPicPr>
          <p:cNvPr id="38917" name="Picture 5" descr="dinamo_bicicletta_thumb[2]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54188" y="333375"/>
            <a:ext cx="5656262" cy="583247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2000"/>
                                        <p:tgtEl>
                                          <p:spTgt spid="38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89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971550" y="6237288"/>
            <a:ext cx="7129463" cy="77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it-IT" b="1"/>
              <a:t>MEUCCI, TELEFONO</a:t>
            </a:r>
          </a:p>
          <a:p>
            <a:pPr algn="ctr">
              <a:spcBef>
                <a:spcPct val="50000"/>
              </a:spcBef>
            </a:pPr>
            <a:endParaRPr lang="it-IT" b="1"/>
          </a:p>
        </p:txBody>
      </p:sp>
      <p:pic>
        <p:nvPicPr>
          <p:cNvPr id="18435" name="Picture 5" descr="Telefono meucci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0825" y="1370013"/>
            <a:ext cx="8642350" cy="373697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Altre straordinarie invenzioni</a:t>
            </a:r>
            <a:endParaRPr lang="it-IT" dirty="0"/>
          </a:p>
        </p:txBody>
      </p:sp>
      <p:sp>
        <p:nvSpPr>
          <p:cNvPr id="8" name="Segnaposto contenuto 7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it-IT" dirty="0" smtClean="0"/>
              <a:t>1844 S. Morse inventa il</a:t>
            </a:r>
            <a:r>
              <a:rPr lang="it-IT" dirty="0" smtClean="0">
                <a:solidFill>
                  <a:srgbClr val="FF0000"/>
                </a:solidFill>
              </a:rPr>
              <a:t> telegrafo</a:t>
            </a:r>
            <a:r>
              <a:rPr lang="it-IT" dirty="0" smtClean="0"/>
              <a:t>, che trasmetteva segnali a distanza attraverso cavi elettrici.</a:t>
            </a:r>
          </a:p>
          <a:p>
            <a:r>
              <a:rPr lang="it-IT" dirty="0" smtClean="0"/>
              <a:t>1895 G. Marconi inventò il </a:t>
            </a:r>
            <a:r>
              <a:rPr lang="it-IT" dirty="0" smtClean="0">
                <a:solidFill>
                  <a:srgbClr val="FF0000"/>
                </a:solidFill>
              </a:rPr>
              <a:t>telegrafo senza fili</a:t>
            </a:r>
            <a:r>
              <a:rPr lang="it-IT" dirty="0" smtClean="0"/>
              <a:t>, capace di trasmettere segnali ovunque da qualsiasi punto della Terra.</a:t>
            </a:r>
          </a:p>
          <a:p>
            <a:r>
              <a:rPr lang="it-IT" dirty="0" smtClean="0"/>
              <a:t>1895 W. Rontgen scoprì tra le onde elettromagnetiche un’onda misteriosa che aveva la proprietà di attraversare i muri e anche il corpo umano. Isolò così i </a:t>
            </a:r>
            <a:r>
              <a:rPr lang="it-IT" dirty="0" smtClean="0">
                <a:solidFill>
                  <a:srgbClr val="FF0000"/>
                </a:solidFill>
              </a:rPr>
              <a:t>raggi X</a:t>
            </a:r>
            <a:r>
              <a:rPr lang="it-IT" dirty="0" smtClean="0"/>
              <a:t> con i quali poterono essere fatte le prime radiografie!</a:t>
            </a:r>
            <a:endParaRPr lang="it-IT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548680"/>
            <a:ext cx="4040188" cy="1626195"/>
          </a:xfrm>
        </p:spPr>
        <p:txBody>
          <a:bodyPr/>
          <a:lstStyle/>
          <a:p>
            <a:r>
              <a:rPr lang="it-IT" dirty="0" smtClean="0"/>
              <a:t>1880 Edison, la lampadina. Consentì di vincere il buio illuminando le abitazioni di interi quartieri urbani</a:t>
            </a:r>
            <a:endParaRPr lang="it-IT" dirty="0"/>
          </a:p>
        </p:txBody>
      </p:sp>
      <p:pic>
        <p:nvPicPr>
          <p:cNvPr id="7" name="Segnaposto contenuto 6" descr="lampadina_edison_thumb2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1119981" y="2193131"/>
            <a:ext cx="2714625" cy="3914775"/>
          </a:xfrm>
        </p:spPr>
      </p:pic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908720"/>
            <a:ext cx="4041775" cy="1266155"/>
          </a:xfrm>
        </p:spPr>
        <p:txBody>
          <a:bodyPr>
            <a:normAutofit fontScale="85000" lnSpcReduction="10000"/>
          </a:bodyPr>
          <a:lstStyle/>
          <a:p>
            <a:r>
              <a:rPr lang="it-IT" dirty="0" smtClean="0"/>
              <a:t>Svolta nel 1882: Edison costruì la prima centrale elettrica trasformano in elettricità l’energia creata dalle cascate del Niagara.</a:t>
            </a:r>
            <a:endParaRPr lang="it-IT" dirty="0"/>
          </a:p>
        </p:txBody>
      </p:sp>
      <p:pic>
        <p:nvPicPr>
          <p:cNvPr id="8" name="Segnaposto contenuto 7" descr="centrbright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4008" y="2492896"/>
            <a:ext cx="3799904" cy="3528392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987</Words>
  <Application>Microsoft Office PowerPoint</Application>
  <PresentationFormat>Presentazione su schermo (4:3)</PresentationFormat>
  <Paragraphs>76</Paragraphs>
  <Slides>34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34</vt:i4>
      </vt:variant>
    </vt:vector>
  </HeadingPairs>
  <TitlesOfParts>
    <vt:vector size="35" baseType="lpstr">
      <vt:lpstr>Tema di Office</vt:lpstr>
      <vt:lpstr>LA SECONDA RIVOLUZIONE INDUSTRIALE</vt:lpstr>
      <vt:lpstr>1870: ha inizio la seconda rivoluzione industriale</vt:lpstr>
      <vt:lpstr>CARATTERISTICHE DELLA SECONDA RIVOLUZIONE INDUSTRIALE RISPETTO ALLA PRIMA</vt:lpstr>
      <vt:lpstr>La seconda rivoluzione industriale ha come perno l’elettricità</vt:lpstr>
      <vt:lpstr>Diapositiva 5</vt:lpstr>
      <vt:lpstr>Diapositiva 6</vt:lpstr>
      <vt:lpstr>Diapositiva 7</vt:lpstr>
      <vt:lpstr>Altre straordinarie invenzioni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IL PETROLIO: un’altra fonte di energia per l’industria</vt:lpstr>
      <vt:lpstr>Diapositiva 17</vt:lpstr>
      <vt:lpstr>Diapositiva 18</vt:lpstr>
      <vt:lpstr>Diapositiva 19</vt:lpstr>
      <vt:lpstr>Diapositiva 20</vt:lpstr>
      <vt:lpstr>Diapositiva 21</vt:lpstr>
      <vt:lpstr>Viene creato l’acciaio, il metallo perfetto</vt:lpstr>
      <vt:lpstr>UTILIZZO DELL’ACCIAIO</vt:lpstr>
      <vt:lpstr>Diapositiva 24</vt:lpstr>
      <vt:lpstr>Diapositiva 25</vt:lpstr>
      <vt:lpstr>Diapositiva 26</vt:lpstr>
      <vt:lpstr>Diapositiva 27</vt:lpstr>
      <vt:lpstr>Diapositiva 28</vt:lpstr>
      <vt:lpstr>Dalla fotografia al cinematografo</vt:lpstr>
      <vt:lpstr>Diapositiva 30</vt:lpstr>
      <vt:lpstr>Grazie alla chimica nasce la medicina moderna</vt:lpstr>
      <vt:lpstr>Diapositiva 32</vt:lpstr>
      <vt:lpstr>Diapositiva 33</vt:lpstr>
      <vt:lpstr>La chimica al servizio dell’industria alimentare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Marco</dc:creator>
  <cp:lastModifiedBy>Marco</cp:lastModifiedBy>
  <cp:revision>15</cp:revision>
  <dcterms:created xsi:type="dcterms:W3CDTF">2013-09-15T08:18:15Z</dcterms:created>
  <dcterms:modified xsi:type="dcterms:W3CDTF">2013-09-15T20:27:36Z</dcterms:modified>
</cp:coreProperties>
</file>